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8"/>
  </p:notesMasterIdLst>
  <p:sldIdLst>
    <p:sldId id="256" r:id="rId2"/>
    <p:sldId id="273" r:id="rId3"/>
    <p:sldId id="257" r:id="rId4"/>
    <p:sldId id="260" r:id="rId5"/>
    <p:sldId id="258" r:id="rId6"/>
    <p:sldId id="275" r:id="rId7"/>
    <p:sldId id="274" r:id="rId8"/>
    <p:sldId id="259" r:id="rId9"/>
    <p:sldId id="261" r:id="rId10"/>
    <p:sldId id="262" r:id="rId11"/>
    <p:sldId id="263" r:id="rId12"/>
    <p:sldId id="265" r:id="rId13"/>
    <p:sldId id="266" r:id="rId14"/>
    <p:sldId id="267" r:id="rId15"/>
    <p:sldId id="276" r:id="rId16"/>
    <p:sldId id="268" r:id="rId17"/>
    <p:sldId id="277" r:id="rId18"/>
    <p:sldId id="269" r:id="rId19"/>
    <p:sldId id="270" r:id="rId20"/>
    <p:sldId id="278" r:id="rId21"/>
    <p:sldId id="271" r:id="rId22"/>
    <p:sldId id="272" r:id="rId23"/>
    <p:sldId id="279" r:id="rId24"/>
    <p:sldId id="280" r:id="rId25"/>
    <p:sldId id="281" r:id="rId26"/>
    <p:sldId id="311" r:id="rId27"/>
    <p:sldId id="282" r:id="rId28"/>
    <p:sldId id="283" r:id="rId29"/>
    <p:sldId id="291" r:id="rId30"/>
    <p:sldId id="292" r:id="rId31"/>
    <p:sldId id="293" r:id="rId32"/>
    <p:sldId id="294" r:id="rId33"/>
    <p:sldId id="295" r:id="rId34"/>
    <p:sldId id="296" r:id="rId35"/>
    <p:sldId id="297" r:id="rId36"/>
    <p:sldId id="298" r:id="rId37"/>
    <p:sldId id="299" r:id="rId38"/>
    <p:sldId id="300" r:id="rId39"/>
    <p:sldId id="301" r:id="rId40"/>
    <p:sldId id="302" r:id="rId41"/>
    <p:sldId id="303" r:id="rId42"/>
    <p:sldId id="304" r:id="rId43"/>
    <p:sldId id="305" r:id="rId44"/>
    <p:sldId id="306" r:id="rId45"/>
    <p:sldId id="307" r:id="rId46"/>
    <p:sldId id="308" r:id="rId47"/>
    <p:sldId id="309" r:id="rId48"/>
    <p:sldId id="284" r:id="rId49"/>
    <p:sldId id="285" r:id="rId50"/>
    <p:sldId id="286" r:id="rId51"/>
    <p:sldId id="287" r:id="rId52"/>
    <p:sldId id="288" r:id="rId53"/>
    <p:sldId id="289" r:id="rId54"/>
    <p:sldId id="312" r:id="rId55"/>
    <p:sldId id="290" r:id="rId56"/>
    <p:sldId id="310" r:id="rId57"/>
  </p:sldIdLst>
  <p:sldSz cx="9144000" cy="6858000" type="screen4x3"/>
  <p:notesSz cx="6858000" cy="91440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1C5A10C1-A14E-4E84-808B-51010DB14FD6}" type="datetimeFigureOut">
              <a:rPr lang="en-US"/>
              <a:pPr>
                <a:defRPr/>
              </a:pPr>
              <a:t>8/26/2017</a:t>
            </a:fld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0406F8E9-AC56-43E8-B939-631AEE962E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2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48A943-E99D-4438-9E21-7C900A0C9F07}" type="datetime1">
              <a:rPr lang="sr-Latn-CS"/>
              <a:pPr>
                <a:defRPr/>
              </a:pPr>
              <a:t>26.8.2017</a:t>
            </a:fld>
            <a:endParaRPr lang="sr-Cyrl-CS"/>
          </a:p>
        </p:txBody>
      </p:sp>
      <p:sp>
        <p:nvSpPr>
          <p:cNvPr id="23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sr-Cyrl-CS"/>
          </a:p>
        </p:txBody>
      </p:sp>
      <p:sp>
        <p:nvSpPr>
          <p:cNvPr id="24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EA9EE-E5D7-4879-A97E-AAC6BF35047D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FF44D-CDCE-4198-9A57-BE337A29F517}" type="datetime1">
              <a:rPr lang="sr-Latn-CS"/>
              <a:pPr>
                <a:defRPr/>
              </a:pPr>
              <a:t>26.8.2017</a:t>
            </a:fld>
            <a:endParaRPr lang="sr-Cyrl-C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C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090B8-1378-4AC2-9289-D111FA17C6AE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C693D-74D9-4ACC-BA64-D510C2974403}" type="datetime1">
              <a:rPr lang="sr-Latn-CS"/>
              <a:pPr>
                <a:defRPr/>
              </a:pPr>
              <a:t>26.8.2017</a:t>
            </a:fld>
            <a:endParaRPr lang="sr-Cyrl-C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C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DA54A-585F-44CC-AC23-BAAF75707072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E61A765-7BA4-4603-BCBA-D66A38EF8110}" type="datetime1">
              <a:rPr lang="sr-Latn-CS"/>
              <a:pPr>
                <a:defRPr/>
              </a:pPr>
              <a:t>26.8.2017</a:t>
            </a:fld>
            <a:endParaRPr lang="sr-Cyrl-CS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7D422F3-6DC7-4300-AD34-3F583AC36180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sr-Cyrl-C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Oval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Oval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Oval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DE2514-056E-4616-83F2-FEE07C774E78}" type="datetime1">
              <a:rPr lang="sr-Latn-CS"/>
              <a:pPr>
                <a:defRPr/>
              </a:pPr>
              <a:t>26.8.2017</a:t>
            </a:fld>
            <a:endParaRPr lang="sr-Cyrl-CS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sr-Cyrl-CS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554B34-563E-4F1D-BDA0-0D83232EC5F8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FC5AB-C248-47D3-9057-CF82B3F1A83F}" type="datetime1">
              <a:rPr lang="sr-Latn-CS"/>
              <a:pPr>
                <a:defRPr/>
              </a:pPr>
              <a:t>26.8.2017</a:t>
            </a:fld>
            <a:endParaRPr lang="sr-Cyrl-C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C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CFF814-EF06-412F-8B6F-5488DF40C222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444A32-6996-41A8-B9D2-69B5C4926DD7}" type="datetime1">
              <a:rPr lang="sr-Latn-CS"/>
              <a:pPr>
                <a:defRPr/>
              </a:pPr>
              <a:t>26.8.2017</a:t>
            </a:fld>
            <a:endParaRPr lang="sr-Cyrl-C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C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C826A8-EDD5-4202-A547-10914662E16C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FF9F813-1F41-4DE1-9818-7FF9BF0B2F7F}" type="datetime1">
              <a:rPr lang="sr-Latn-CS"/>
              <a:pPr>
                <a:defRPr/>
              </a:pPr>
              <a:t>26.8.2017</a:t>
            </a:fld>
            <a:endParaRPr lang="sr-Cyrl-C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15EE03B-3765-47F3-BC9F-1A883E872B21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sr-Cyrl-C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468FA-4A78-4FA3-AFFC-69FC70AB5110}" type="datetime1">
              <a:rPr lang="sr-Latn-CS"/>
              <a:pPr>
                <a:defRPr/>
              </a:pPr>
              <a:t>26.8.2017</a:t>
            </a:fld>
            <a:endParaRPr lang="sr-Cyrl-C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C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48C74-C518-40F0-B379-120E68854DA1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Date Placeholder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1139512-94B3-4F0E-87BD-975D09AE09CC}" type="datetime1">
              <a:rPr lang="sr-Latn-CS"/>
              <a:pPr>
                <a:defRPr/>
              </a:pPr>
              <a:t>26.8.2017</a:t>
            </a:fld>
            <a:endParaRPr lang="sr-Cyrl-CS"/>
          </a:p>
        </p:txBody>
      </p:sp>
      <p:sp>
        <p:nvSpPr>
          <p:cNvPr id="13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FC7FD50-BC1C-4AF0-84AA-BD9A46AB76C7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  <p:sp>
        <p:nvSpPr>
          <p:cNvPr id="14" name="Footer Placeholder 2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sr-Cyrl-C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719D33B-8E2E-430F-AEE6-99AB8FB87F7F}" type="datetime1">
              <a:rPr lang="sr-Latn-CS"/>
              <a:pPr>
                <a:defRPr/>
              </a:pPr>
              <a:t>26.8.2017</a:t>
            </a:fld>
            <a:endParaRPr lang="sr-Cyrl-CS"/>
          </a:p>
        </p:txBody>
      </p:sp>
      <p:sp>
        <p:nvSpPr>
          <p:cNvPr id="13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6B84105-A2D0-4829-A20B-C3C40696CA8A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  <p:sp>
        <p:nvSpPr>
          <p:cNvPr id="14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sr-Cyrl-C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8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9F3470A-B606-4FC7-A6EF-CA41387E2082}" type="datetime1">
              <a:rPr lang="sr-Latn-CS"/>
              <a:pPr>
                <a:defRPr/>
              </a:pPr>
              <a:t>26.8.2017</a:t>
            </a:fld>
            <a:endParaRPr lang="sr-Cyrl-C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chemeClr val="tx2"/>
                </a:solidFill>
                <a:latin typeface="Century Schoolbook" pitchFamily="18" charset="0"/>
              </a:defRPr>
            </a:lvl1pPr>
          </a:lstStyle>
          <a:p>
            <a:pPr>
              <a:defRPr/>
            </a:pPr>
            <a:endParaRPr lang="sr-Cyrl-C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7999D56-D435-42C2-89B4-D24081D63E6D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09" r:id="rId4"/>
    <p:sldLayoutId id="2147483810" r:id="rId5"/>
    <p:sldLayoutId id="2147483817" r:id="rId6"/>
    <p:sldLayoutId id="2147483811" r:id="rId7"/>
    <p:sldLayoutId id="2147483818" r:id="rId8"/>
    <p:sldLayoutId id="2147483819" r:id="rId9"/>
    <p:sldLayoutId id="2147483812" r:id="rId10"/>
    <p:sldLayoutId id="2147483813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D08ED5-0F63-45E3-9D01-96A29E976493}" type="slidenum">
              <a:rPr lang="sr-Cyrl-CS"/>
              <a:pPr>
                <a:defRPr/>
              </a:pPr>
              <a:t>1</a:t>
            </a:fld>
            <a:endParaRPr lang="sr-Cyrl-CS"/>
          </a:p>
        </p:txBody>
      </p:sp>
      <p:sp>
        <p:nvSpPr>
          <p:cNvPr id="8195" name="Title 1"/>
          <p:cNvSpPr>
            <a:spLocks noGrp="1"/>
          </p:cNvSpPr>
          <p:nvPr>
            <p:ph type="ctrTitle"/>
          </p:nvPr>
        </p:nvSpPr>
        <p:spPr bwMode="auto">
          <a:xfrm>
            <a:off x="1357313" y="1000125"/>
            <a:ext cx="6507162" cy="22352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/>
            <a:r>
              <a:rPr lang="sr-Cyrl-CS" sz="2700" cap="none" dirty="0" smtClean="0"/>
              <a:t/>
            </a:r>
            <a:br>
              <a:rPr lang="sr-Cyrl-CS" sz="2700" cap="none" dirty="0" smtClean="0"/>
            </a:br>
            <a:r>
              <a:rPr lang="sr-Cyrl-CS" sz="2700" cap="none" dirty="0" smtClean="0"/>
              <a:t> </a:t>
            </a:r>
            <a:br>
              <a:rPr lang="sr-Cyrl-CS" sz="2700" cap="none" dirty="0" smtClean="0"/>
            </a:br>
            <a:r>
              <a:rPr lang="sr-Cyrl-RS" sz="2700" cap="none" dirty="0" smtClean="0">
                <a:latin typeface="Times New Roman" pitchFamily="18" charset="0"/>
                <a:cs typeface="Times New Roman" pitchFamily="18" charset="0"/>
              </a:rPr>
              <a:t>ФАРМАЦЕУТСКА ТЕХНОЛОГИЈА 2</a:t>
            </a:r>
            <a:endParaRPr lang="sr-Cyrl-CS" sz="3200" cap="none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4716463" y="436562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4716463" y="4724400"/>
            <a:ext cx="4211602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sr-Cyrl-CS" b="1" dirty="0">
              <a:solidFill>
                <a:schemeClr val="tx2"/>
              </a:solidFill>
            </a:endParaRPr>
          </a:p>
          <a:p>
            <a:r>
              <a:rPr lang="sr-Cyrl-C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доц. др Марина Томовић</a:t>
            </a:r>
            <a:r>
              <a:rPr lang="sr-Cyrl-CS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sr-Cyrl-CS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7DF3B7B-5D17-4D5D-8C57-F9CF1BB11794}" type="slidenum">
              <a:rPr lang="sr-Cyrl-CS"/>
              <a:pPr>
                <a:defRPr/>
              </a:pPr>
              <a:t>10</a:t>
            </a:fld>
            <a:endParaRPr lang="sr-Cyrl-CS"/>
          </a:p>
        </p:txBody>
      </p:sp>
      <p:sp>
        <p:nvSpPr>
          <p:cNvPr id="17411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роцес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жарења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доводи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агломерације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укрупњавања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онтрола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стехиометрије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вишекомпонентним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отежана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формирању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вишефазних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прахова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хидротермална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синтеза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солвотермална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синтеза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sr-Cyrl-RS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растварање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прекурсора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преципитација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једињења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жељеног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састава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одвија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затвореном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реактору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ритисак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температура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pH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вредност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избор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реагенса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дефинише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морфологију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преципитираних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наножице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тубе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фолије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сфере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коцке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...). </a:t>
            </a:r>
          </a:p>
          <a:p>
            <a:pPr algn="just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32B9871-46B1-484C-82C8-F4D6BEF533E6}" type="slidenum">
              <a:rPr lang="sr-Cyrl-CS"/>
              <a:pPr>
                <a:defRPr/>
              </a:pPr>
              <a:t>11</a:t>
            </a:fld>
            <a:endParaRPr lang="sr-Cyrl-CS"/>
          </a:p>
        </p:txBody>
      </p:sp>
      <p:sp>
        <p:nvSpPr>
          <p:cNvPr id="18435" name="Content Placeholder 2"/>
          <p:cNvSpPr>
            <a:spLocks noGrp="1"/>
          </p:cNvSpPr>
          <p:nvPr>
            <p:ph sz="quarter" idx="1"/>
          </p:nvPr>
        </p:nvSpPr>
        <p:spPr>
          <a:xfrm>
            <a:off x="142875" y="0"/>
            <a:ext cx="8858250" cy="6858000"/>
          </a:xfrm>
        </p:spPr>
        <p:txBody>
          <a:bodyPr/>
          <a:lstStyle/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сагоревање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раствора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забрани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прекурсори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мешају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одређеном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односу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горивом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сагоревања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довољну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количину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енергије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формирање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жељеног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једињења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методом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количине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наноструктурних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прахова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неправилних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морфолошких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карактеристика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обзиром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високу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реактивност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синтезе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вероватноћа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појаве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интермедија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једињења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Предност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ешање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почетних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компоненти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молекулском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нивоу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директно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добијање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наноструктурних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Недостаци:</a:t>
            </a: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ових метода је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отежана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контрола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морфологијом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развитка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континуалних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метода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синтезе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дисперзном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86DEBCE-16B7-4456-870D-789B3C0E247E}" type="slidenum">
              <a:rPr lang="sr-Cyrl-CS"/>
              <a:pPr>
                <a:defRPr/>
              </a:pPr>
              <a:t>12</a:t>
            </a:fld>
            <a:endParaRPr lang="sr-Cyrl-CS"/>
          </a:p>
        </p:txBody>
      </p:sp>
      <p:sp>
        <p:nvSpPr>
          <p:cNvPr id="2048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онверзија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формираног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аеросола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формирање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дискретних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прахова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одиграва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гасној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посматрано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аеросолу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значајну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предност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осталим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методама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обзиром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питању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континуални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успоставити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контролу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сферичном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морфологијом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прахова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endParaRPr lang="sr-Cyrl-RS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Методе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аеросолу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роцес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помоћу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обезбедило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добијање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високе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чистоће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захтеваног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кристалног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облика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ефинисан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морфологиј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састав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кономичан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континуалн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производњ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високе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приносе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3A00E7E-0BEF-4AA6-BC1D-153146C56D3E}" type="slidenum">
              <a:rPr lang="sr-Cyrl-CS"/>
              <a:pPr>
                <a:defRPr/>
              </a:pPr>
              <a:t>13</a:t>
            </a:fld>
            <a:endParaRPr lang="sr-Cyrl-CS"/>
          </a:p>
        </p:txBody>
      </p:sp>
      <p:sp>
        <p:nvSpPr>
          <p:cNvPr id="21507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Метода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синтезе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испуњава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услове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синтеза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аеросолу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Аеросол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дефинише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суспензија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чврстих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течних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диспергованих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гасној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Појам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„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аеросол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“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различитим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дисциплинама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атмосферска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проучавања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геофизика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екологија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роцеси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добијања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Постоје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начина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добијања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ултрафиних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финих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аеросол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синтезом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конверзиј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гас→честица</a:t>
            </a:r>
            <a:endParaRPr lang="sr-Cyrl-RS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конверзиј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течност→честица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E2B698F-5082-4D7D-9D05-F4878187F0B8}" type="slidenum">
              <a:rPr lang="sr-Cyrl-CS"/>
              <a:pPr>
                <a:defRPr/>
              </a:pPr>
              <a:t>14</a:t>
            </a:fld>
            <a:endParaRPr lang="sr-Cyrl-CS"/>
          </a:p>
        </p:txBody>
      </p:sp>
      <p:sp>
        <p:nvSpPr>
          <p:cNvPr id="22531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8896028" cy="6858000"/>
          </a:xfrm>
        </p:spPr>
        <p:txBody>
          <a:bodyPr/>
          <a:lstStyle/>
          <a:p>
            <a:pPr algn="just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Конверзија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гас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→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добијају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хлађењем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пресићене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поделити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Wingdings" pitchFamily="2" charset="2"/>
              <a:buChar char="Ø"/>
            </a:pP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физичке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депозиције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паре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(PVD-Physical Vapor Deposition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хемијске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депозиције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паре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(CVD-Chemical Vapor Deposition).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PVD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испаравањем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чврсте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течне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хлађења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нуклеације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кондензације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пресићене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формирања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CVD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добијена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испаравањем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прекурсорског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термички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разлаже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реагује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парама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неког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другог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прекурсора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реагује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околним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гасом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2F0ACE0-3D49-4D6E-AE23-B2E4C50A8D5C}" type="slidenum">
              <a:rPr lang="sr-Cyrl-CS"/>
              <a:pPr>
                <a:defRPr/>
              </a:pPr>
              <a:t>15</a:t>
            </a:fld>
            <a:endParaRPr lang="sr-Cyrl-C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формирају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накнадним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нуклеације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кондензације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коагулације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Основне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предности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метода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заснивају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конверзији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гас→честица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јесу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добијање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средње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неколико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нанометера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микрона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расподела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добијање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високог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степена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чистоће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Недостаци: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појава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чврстих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агломерата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гасној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потешкоћ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приликом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накнадног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добијања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високо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квалитетног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ешк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оће 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синтетиз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вишекомпонентн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фосфоресцентни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суперпроводници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D7CC395-7117-4C07-ABCC-9C308837F37A}" type="slidenum">
              <a:rPr lang="sr-Cyrl-CS"/>
              <a:pPr>
                <a:defRPr/>
              </a:pPr>
              <a:t>16</a:t>
            </a:fld>
            <a:endParaRPr lang="sr-Cyrl-CS"/>
          </a:p>
        </p:txBody>
      </p:sp>
      <p:sp>
        <p:nvSpPr>
          <p:cNvPr id="24579" name="Content Placeholder 2"/>
          <p:cNvSpPr>
            <a:spLocks noGrp="1"/>
          </p:cNvSpPr>
          <p:nvPr>
            <p:ph sz="quarter" idx="1"/>
          </p:nvPr>
        </p:nvSpPr>
        <p:spPr>
          <a:xfrm>
            <a:off x="142875" y="0"/>
            <a:ext cx="8543925" cy="6858000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вишекомпонентних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изражаја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брзини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хемијске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реакције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вредности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напона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брзини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нуклеације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конверзији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гас→честица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формирању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неуниформног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састава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омогућила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синтеза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методама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заснивају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конверзији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гас→честица</a:t>
            </a:r>
            <a:r>
              <a:rPr lang="sr-Cyrl-RS" i="1" dirty="0" smtClean="0"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сти 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различитих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реактора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пламени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реактори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ећи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лазма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ласер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реактори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67448D4-EF82-4988-BD9A-F86421EB60E1}" type="slidenum">
              <a:rPr lang="sr-Cyrl-CS"/>
              <a:pPr>
                <a:defRPr/>
              </a:pPr>
              <a:t>17</a:t>
            </a:fld>
            <a:endParaRPr lang="sr-Cyrl-C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Поред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претходно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наведених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постоје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аеросол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заснивају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конверзији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чврсто→честица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спадају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физичке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еросол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додатно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класификовати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хемијске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физичке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Хемијски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заснивају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хемијској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реакцији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прекурсора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спадају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метода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спреј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пиролизе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диспергованој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хемијске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реакције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гас-чврсто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већ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описани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CVD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изички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заснивају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механизмима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сушења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хлађења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очвршћавања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чему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састав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крајњег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производа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почетни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састав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реактаната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96106AC-C849-4B25-ACD0-6874CF28D849}" type="slidenum">
              <a:rPr lang="sr-Cyrl-CS"/>
              <a:pPr>
                <a:defRPr/>
              </a:pPr>
              <a:t>18</a:t>
            </a:fld>
            <a:endParaRPr lang="sr-Cyrl-CS"/>
          </a:p>
        </p:txBody>
      </p:sp>
      <p:sp>
        <p:nvSpPr>
          <p:cNvPr id="26627" name="Content Placeholder 2"/>
          <p:cNvSpPr>
            <a:spLocks noGrp="1"/>
          </p:cNvSpPr>
          <p:nvPr>
            <p:ph sz="quarter" idx="1"/>
          </p:nvPr>
        </p:nvSpPr>
        <p:spPr>
          <a:xfrm>
            <a:off x="214313" y="0"/>
            <a:ext cx="8929687" cy="6858000"/>
          </a:xfrm>
        </p:spPr>
        <p:txBody>
          <a:bodyPr/>
          <a:lstStyle/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групу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аеросол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метода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сврставају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сушење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распршених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(Spray drying 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сушење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аеросола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пропуштањем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врелог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гаса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сублимационо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сушење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(Freeze drying 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lyophilization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cryodesiccation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дехидратације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сушења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вакуум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сублимацијом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вакумска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атомизација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растопа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метала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итд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Конверзија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течност→честица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пиролиза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- р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епрезентативни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аеросол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метода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посматрати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метода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течној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обзиром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правог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сола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конверзије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одиграва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нивоу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методом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добијају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вишекомпонентни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употребити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синтезу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различитих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врста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функционалних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94D34FF-E45D-44E2-80D9-73D892A744C3}" type="slidenum">
              <a:rPr lang="sr-Cyrl-CS"/>
              <a:pPr>
                <a:defRPr/>
              </a:pPr>
              <a:t>19</a:t>
            </a:fld>
            <a:endParaRPr lang="sr-Cyrl-CS"/>
          </a:p>
        </p:txBody>
      </p:sp>
      <p:sp>
        <p:nvSpPr>
          <p:cNvPr id="27651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конверзија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течност→честица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одиграва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нивоу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омогеност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фазни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састав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унутар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сваке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осигурани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ниво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мешања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компонената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стехиометријски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однос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задржава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чврстом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стању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посебно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важно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синтезе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вишекомпонентних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вака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унутар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посматрати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својеврстан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микрореактор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брзина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загревања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елиминише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растворљивости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прекурсорских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компонената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чиме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избегава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фазна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сегрегација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вишекомпонентних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рзина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хлађења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омогућава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синтезу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активних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прахова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концентрацијом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дефеката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активном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површином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EB86188-1062-4733-A924-B71415292751}" type="slidenum">
              <a:rPr lang="sr-Cyrl-CS"/>
              <a:pPr>
                <a:defRPr/>
              </a:pPr>
              <a:t>2</a:t>
            </a:fld>
            <a:endParaRPr lang="sr-Cyrl-CS"/>
          </a:p>
        </p:txBody>
      </p:sp>
      <p:sp>
        <p:nvSpPr>
          <p:cNvPr id="9219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СИНТЕЗА НАНОЧЕСТИЦА</a:t>
            </a: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аноструктурни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односу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микроструктурне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поседују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побољшана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оптичка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магнетна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електрична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својства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Наноструктурни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материјали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Наноструктурни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изграђени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структурних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компонената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нанометарских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димензија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групу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сврстати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макроскопски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објекти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танки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филмови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прахови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сачињени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нанометарских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нанометарских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кристал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ита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нанометарских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пора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било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друге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просторна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дистрибуција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подразумева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нанометарску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димензију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332CF17-CECD-48C9-B650-F5435DCE1E6D}" type="slidenum">
              <a:rPr lang="sr-Cyrl-CS"/>
              <a:pPr>
                <a:defRPr/>
              </a:pPr>
              <a:t>20</a:t>
            </a:fld>
            <a:endParaRPr lang="sr-Cyrl-CS"/>
          </a:p>
        </p:txBody>
      </p:sp>
      <p:sp>
        <p:nvSpPr>
          <p:cNvPr id="28675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Спреј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пиролиза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предности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односу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аеросол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подразумевају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конверзију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гас→честица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метода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заснивају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конверзији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гас→честица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ешко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успостав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ља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контрол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нуклеације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употреби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различитих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реактаната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гасној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Насупрот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спреј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пиролиза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дозвољава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формирање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истог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хемијског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састава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свака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добијена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атомизацијом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прекурсорског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садржи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тачно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одређену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стехиометријску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количину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прекурсора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рекурсор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 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метални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нитрати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хлориди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флуориди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ацетати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итд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олимерни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колоидни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прекурсори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- ради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успостав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љања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бољ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контрол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морфологијом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саставом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праха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иницирање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запреминске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преципитације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прекурсора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унутар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992BFA5-B047-42C9-9D5E-A8A0AF46BEB2}" type="slidenum">
              <a:rPr lang="sr-Cyrl-CS"/>
              <a:pPr>
                <a:defRPr/>
              </a:pPr>
              <a:t>21</a:t>
            </a:fld>
            <a:endParaRPr lang="sr-Cyrl-CS"/>
          </a:p>
        </p:txBody>
      </p:sp>
      <p:sp>
        <p:nvSpPr>
          <p:cNvPr id="29699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Метода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спреј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пиролизе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Метода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спреј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пиролизе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представља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методу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синтезе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нанофазних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дисперзном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аеросолу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припада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групи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нанотехнологија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Подразумева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формирање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прекурсорског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металних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соли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и/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метал-органских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једињења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његово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пропуштање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генератор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аеросола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формирале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суспендоване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гасу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Добијени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аеросол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затим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струјом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носећег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гаса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уводи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реактор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дејством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одговарајућег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извора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енергије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разлагања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декомпозиције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аеросола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односно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хемијске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реакције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формирања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финих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прахова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788387-610A-40AC-B45C-BF499854FF9A}" type="slidenum">
              <a:rPr lang="sr-Cyrl-CS"/>
              <a:pPr>
                <a:defRPr/>
              </a:pPr>
              <a:t>22</a:t>
            </a:fld>
            <a:endParaRPr lang="sr-Cyrl-CS"/>
          </a:p>
        </p:txBody>
      </p:sp>
      <p:sp>
        <p:nvSpPr>
          <p:cNvPr id="30723" name="Rectangle 3"/>
          <p:cNvSpPr>
            <a:spLocks noGrp="1"/>
          </p:cNvSpPr>
          <p:nvPr>
            <p:ph type="body" idx="4294967295"/>
          </p:nvPr>
        </p:nvSpPr>
        <p:spPr>
          <a:xfrm>
            <a:off x="0" y="0"/>
            <a:ext cx="9143999" cy="6858000"/>
          </a:xfrm>
        </p:spPr>
        <p:txBody>
          <a:bodyPr/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настаје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аеросола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чиме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обезбеђена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сферична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морфологија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диктирана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различитих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назива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спреј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пиролизу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коришћени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аеросол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декомпозиција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(Aerosol decomposition),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декомпозиција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испаравањем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(EDS- Evaporative Decomposition of Solution),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спреј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калцинација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(Spray calcinations),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течна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аеросол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декомпозиција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(Liquid Aerosol Decomposition)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итд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ојам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спреј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пиролиза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заснивају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атомизацији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прекусорског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његове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термолизе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топлотне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декомпозиције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циљу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добијања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крајњег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производа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ористи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синтезу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хемијски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хомогених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комплексних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металних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оксида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неоксида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метала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метал-органских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једињења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итд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добијене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методом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сферичне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хомогене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неагломерисане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релативно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расподелом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основи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постоје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концепта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формирања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једна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кап-једна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sr-Cyrl-RS" i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представља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конвенционални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приступ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спреј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пиролизе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(SDSP - Single Droplet-Single Particle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концепт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претпоставке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свака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настаје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појединачне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случају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карактеристике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формираног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праха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зависе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концентрације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прекурсорског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аеросола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једна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кап-више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(SDMP - Single Droplet-Multi Particle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концепт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23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олазећи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SDSP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концепта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функционалну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зависност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постоји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концентрације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добијање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нанопрахова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класичном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методом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спреј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пиролизе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захтева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коришћење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прекурсорских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концентрација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утицај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нижи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принос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условљава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неопходну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оптимизацију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методом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синтетизован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различитих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једнокомпонентне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металне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оксиде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вишекомпонентне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металне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оксидне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системе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уперпроводнике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неоксидне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итд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24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None/>
            </a:pP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Основне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фазе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приликом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синтезе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материјала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методом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спреј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пиролизе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Концепт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синтезе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методом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спреј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пиролизе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lvl="0" algn="just">
              <a:buFont typeface="Wingdings" pitchFamily="2" charset="2"/>
              <a:buChar char="Ø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Припрема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карактеризација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прекурсорских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just">
              <a:buFont typeface="Wingdings" pitchFamily="2" charset="2"/>
              <a:buChar char="Ø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Атомизација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Ø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Термичка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декомпозиција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аеросола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Ø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Сакупљање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праха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таложна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комора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електростатички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преципитатор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);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термички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третман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добијених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прахова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;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карактеризација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25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26</a:t>
            </a:fld>
            <a:endParaRPr lang="sr-Cyrl-C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Прекурсорски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раствор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растварањем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одговарајућих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соли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метала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метал-органских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једињења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растварачу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крајњи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састав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утиче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концентрацијом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избором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прекурсорских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компонената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растворених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тачно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одређеном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стехиометријском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односу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растварачу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прекурсори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економични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нитрати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хлориди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ацетати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Приликом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избора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прекурсора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рачуна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о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растворљивости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компонената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термичком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разлагању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могућој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појави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фазне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сегрегације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различите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компоненте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таложе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различито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27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8964488" cy="6858000"/>
          </a:xfrm>
        </p:spPr>
        <p:txBody>
          <a:bodyPr/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растварачи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алкохол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Економски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фактори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утичу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избор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прекурсора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добила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одговарајуће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морфологије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колоидних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Услови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прекурсори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морају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испуне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растворљивост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висок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степен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чистоће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ниска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температура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декомпозиције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стабилност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собној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температури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реактивност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осталим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прекурсорским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компонентама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низак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степен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токсичности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рекурсори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садрже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метале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треба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буду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тешко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испарљиви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28</a:t>
            </a:fld>
            <a:endParaRPr lang="sr-Cyrl-CS" dirty="0" smtClean="0"/>
          </a:p>
          <a:p>
            <a:pPr>
              <a:defRPr/>
            </a:pPr>
            <a:endParaRPr lang="sr-Cyrl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Одређивање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физичко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хемијских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карактеристика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прекурсорских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омогућава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употребу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постојећих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корелационих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једначина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предвиђање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аеросола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крајњих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Стога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неопходно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одредити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параметре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pH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устина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површински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напон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искозитет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концентрација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Познавање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параметара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растворљивост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термичке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карактеристике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прекурсора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неопходно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правилног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избора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параметара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самог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спреј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пиролизе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29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0DC4A48-2A20-4D6B-AB0E-C5B9F82A101A}" type="slidenum">
              <a:rPr lang="sr-Cyrl-CS"/>
              <a:pPr>
                <a:defRPr/>
              </a:pPr>
              <a:t>3</a:t>
            </a:fld>
            <a:endParaRPr lang="sr-Cyrl-C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отенцијал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ехнологија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комерцијална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вредност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наноструктурних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огледа се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јединственим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карактеристикама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последица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њихове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нанометарске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структуре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специфичне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површине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риме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њују 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медицини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електроници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хемијској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машинској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индустрији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укључујући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различите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дисперзије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превлаке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структурне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функционалне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суперпроводници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катализатори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сензори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магнетни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луминесцентни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итд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арактеристике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нано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зависе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природе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самог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примарних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кристала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услова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околине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температура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притисак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Познавањем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параметара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одређивањем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протока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струје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носећег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гаса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одре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ђује 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оптималан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временско-температурни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режим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синтезе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брзина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природа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аеросола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задржавања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температурни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профил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температура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разлагања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роменом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почетне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концентрације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прекурсорког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контролисати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Укупна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концентрација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прекурсорског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варира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0.01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неколико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mol/dm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чиме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утиче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промену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30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Атомизација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појмом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атомизација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подразумева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добијање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полазног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њихово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дисперговање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гасној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Средња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добијених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аеросол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синтезом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поред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почетне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концентрације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прекурсорског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зависи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атомизацијом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Значај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избора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типа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атомизације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најбоље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сагледати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спреј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пиролиза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посматра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SDSP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аспекта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настаје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крајњег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производа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Оптимална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атомизација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обезбеди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формирање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монодисперзног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аеросола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субмикронским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31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Већина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типова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атомизације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данас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доступни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условљава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добијање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полидисперзних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аеросола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сачињених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субмикронских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микронских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ајчешћ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тип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атомизације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дво-флуидна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ултразвучна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атомизација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атомизација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дејством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електричног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поља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Морфологија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такође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условљена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концентрацијом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брзином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формираних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помоћу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атомизера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зависности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енергије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атомизацију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постоји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неколико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врста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атомизера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32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Верзије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атомизера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обухватају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лазне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отационе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млазно-ротационе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атомизере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савременој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захтеве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синтезе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наноструктурних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испуњавају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следеће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атомизације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None/>
            </a:pPr>
            <a:endParaRPr lang="sr-Cyrl-RS" i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None/>
            </a:pP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Пнеуматска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дво-флуидна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атомизација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 </a:t>
            </a: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коришћен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модел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конструкције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дво-флуидног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атомизера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лабораторијским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условима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тзв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„collision“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модел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омогућава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добијање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1μm.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Атомизација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остварује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усисавањем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течне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струји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гаса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брзине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33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формирају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наводе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површини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гаса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прави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оштар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заокрет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приликом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чега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ударају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о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површину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односи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струја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гаса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моделом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обезбеђује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униформнија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34</a:t>
            </a:fld>
            <a:endParaRPr lang="sr-Cyrl-CS"/>
          </a:p>
        </p:txBody>
      </p:sp>
      <p:sp>
        <p:nvSpPr>
          <p:cNvPr id="6" name="TextBox 5"/>
          <p:cNvSpPr txBox="1"/>
          <p:nvPr/>
        </p:nvSpPr>
        <p:spPr>
          <a:xfrm>
            <a:off x="179512" y="2924944"/>
            <a:ext cx="525658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Б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ит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н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захтев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добијање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великих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концентрација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малих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димензија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Већина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атомизера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производе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чији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пречници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већи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10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μm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концентрација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релативно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мала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Стога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коришћење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додатних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филтера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циљу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контролисаног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генерисања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аеросола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довело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развоја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посебног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конструкцијског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решења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атомизера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познатог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називом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FEAG - Filter Expansion Aerosol Generator.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модела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аеросол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формиран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дво-флуидним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атомизером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доводи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површине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стакленог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филтера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тачно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дефинисаних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димензија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Пролазак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даље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контролисано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ширење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аеросола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обезбеђује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струјом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носећег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гаса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додатним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снижењем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притиска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овај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битно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утиче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концентрацију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аеросола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достигне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критичну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вредност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појаву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коалесценције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Ø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35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lvl="0" algn="just">
              <a:buNone/>
            </a:pP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Ултразвучна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атомизација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Овај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тип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атомизера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данас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синтези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наноструктурних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методом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спреј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пиролизе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атомизацију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ултразвучни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претварачи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пиезоелектрични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дискови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вибрирају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фреквенци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50kHz do 10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MHz.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формирања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ширењем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вибрација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нормалних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површину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течности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амплитуда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вибрација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достигне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критичну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вредност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формирања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стојећих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таласа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падају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ситне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течности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избацују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врха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таласа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дегенеришу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нормално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односу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површину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врши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атомизација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36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8964488" cy="6858000"/>
          </a:xfrm>
        </p:spPr>
        <p:txBody>
          <a:bodyPr/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Контрола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постиже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избором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одговарајуће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фреквенце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осцилације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пиезоелектричних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дискова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асподела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генерисаних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карактеристика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је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самог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уређаја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None/>
            </a:pP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Приказ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процеса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одвајања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површине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течности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None/>
            </a:pP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Атомизација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под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дејством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електричног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поља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лектроспреј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атомизација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омогућава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добијање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монодисперзног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аеросола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сачињеног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финих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резултат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синтезу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ултра-финих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монодисперзних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нанометарске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37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ретходно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поменуте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атомизације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синтези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полидисперзних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субмикронских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Електроспреј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атомизер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обезбе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ђује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формирање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стабилног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монодисперзног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аеросола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3 nm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неколико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стотина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nm.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Формирање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малих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димензија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оствариво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захваљујући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проводности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прекурсора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конструкцији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уређаја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Прекурсорски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уводи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капилару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дејством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додатог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електричног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поља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формира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најпре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конус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затим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1800" i="1" dirty="0" err="1" smtClean="0">
                <a:latin typeface="Times New Roman" pitchFamily="18" charset="0"/>
                <a:cs typeface="Times New Roman" pitchFamily="18" charset="0"/>
              </a:rPr>
              <a:t>Схематски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i="1" dirty="0" err="1" smtClean="0">
                <a:latin typeface="Times New Roman" pitchFamily="18" charset="0"/>
                <a:cs typeface="Times New Roman" pitchFamily="18" charset="0"/>
              </a:rPr>
              <a:t>приказ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i="1" dirty="0" err="1" smtClean="0">
                <a:latin typeface="Times New Roman" pitchFamily="18" charset="0"/>
                <a:cs typeface="Times New Roman" pitchFamily="18" charset="0"/>
              </a:rPr>
              <a:t>електроспреја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1800" i="1" dirty="0" err="1" smtClean="0">
                <a:latin typeface="Times New Roman" pitchFamily="18" charset="0"/>
                <a:cs typeface="Times New Roman" pitchFamily="18" charset="0"/>
              </a:rPr>
              <a:t>методе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i="1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i="1" dirty="0" err="1" smtClean="0">
                <a:latin typeface="Times New Roman" pitchFamily="18" charset="0"/>
                <a:cs typeface="Times New Roman" pitchFamily="18" charset="0"/>
              </a:rPr>
              <a:t>добијање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i="1" dirty="0" err="1" smtClean="0">
                <a:latin typeface="Times New Roman" pitchFamily="18" charset="0"/>
                <a:cs typeface="Times New Roman" pitchFamily="18" charset="0"/>
              </a:rPr>
              <a:t>монодисперзног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i="1" dirty="0" err="1" smtClean="0">
                <a:latin typeface="Times New Roman" pitchFamily="18" charset="0"/>
                <a:cs typeface="Times New Roman" pitchFamily="18" charset="0"/>
              </a:rPr>
              <a:t>аеросола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38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Стабилан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режим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постиже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формирањем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тзв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Тајлорове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купе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генерисане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наелектрисане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односе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струјом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ваздуха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CO2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јонизатора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врши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њихова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неутрализација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методом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атомизације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монодисперзни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аеросол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Врх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капиларе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унутар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електроспреја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током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рада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атомизера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: (1)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постоји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ток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раствора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, (2)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нестабилан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, (3)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стабилан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рад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електроспреја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формирана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Тајлорова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купа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)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39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CF10757-5803-4A86-A64C-C132F59EB804}" type="slidenum">
              <a:rPr lang="sr-Cyrl-CS"/>
              <a:pPr>
                <a:defRPr/>
              </a:pPr>
              <a:t>4</a:t>
            </a:fld>
            <a:endParaRPr lang="sr-Cyrl-C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14313" y="0"/>
            <a:ext cx="8472487" cy="721518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Синтеза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наноструктурних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материјала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Ултрафине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100 nm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фине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100 nm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1000 nm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емијска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физичка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својства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различита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својстава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поседују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микронских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димензија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ожељне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карактеристике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- н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еагломерисане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сферичне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расподелом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монодисперзне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азличит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техник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добијање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ултрафиних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финих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аноструктурни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могу се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добија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уситњавањем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крупних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зрна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основног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употребом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тзв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„top-down“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приступа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аноструктуре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формирају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нуклеације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агрегације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атома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примарних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оквиру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тзв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„bottom-up“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приступа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Величина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Различити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типови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атомизације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разликују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расподели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бројној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густини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формираних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њиховој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излазној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брзини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Брзина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излазу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атомизера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значајан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фактор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утиче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брзину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загревања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задржавања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спреј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пиролизе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утичу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ипа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атомизације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физичко-хемијске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карактеристике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прекурсорског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густина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вискозитет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површински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напон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40</a:t>
            </a:fld>
            <a:endParaRPr lang="sr-Cyrl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Коалесценција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транспорта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аеросола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атомизера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даље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реактор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аеросола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долазе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међусобни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контакт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дејством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Брауновог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кретања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Услед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оваквих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интеракција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дође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слепљивања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коалесценције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утиче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повећање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средње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коалесценције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могућ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докле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постоји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односно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њеног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настајања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потпуне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конверзије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Коагулација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приликом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којег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колизије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њихове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накнадне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коалесценције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формирања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већих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димензија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41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Разлагање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декомпозиција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аеросола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аеросол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струјом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носећег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гаса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доведе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зону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декомпозиције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реакциону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зону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трансформације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захтеваног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фазног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састава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морфологије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Oксидацион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 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струја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носећег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гаса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ваздух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редукцион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инертн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атмосфер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 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гасов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N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H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Ar.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Проток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гаса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неколико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dm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/min,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условљава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брзине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задржавања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неколико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секунди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атмосферском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притиску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конверзије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кап→честица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дешава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унутар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зоне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декомпозиције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аеросола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диктиран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дифузионог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преноса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преноса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топлоте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42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Унутар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сукцесивних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испаравања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растварача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таложења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притом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трансформише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сушења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честице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хемијске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реакције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термолизе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исталожених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циљу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формирања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микро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нано-порозних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синтеровања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унутар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чему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формирања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пуних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sz="18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sz="18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1800" i="1" dirty="0" err="1" smtClean="0">
                <a:latin typeface="Times New Roman" pitchFamily="18" charset="0"/>
                <a:cs typeface="Times New Roman" pitchFamily="18" charset="0"/>
              </a:rPr>
              <a:t>Основни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i="1" dirty="0" err="1" smtClean="0">
                <a:latin typeface="Times New Roman" pitchFamily="18" charset="0"/>
                <a:cs typeface="Times New Roman" pitchFamily="18" charset="0"/>
              </a:rPr>
              <a:t>процеси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i="1" dirty="0" err="1" smtClean="0">
                <a:latin typeface="Times New Roman" pitchFamily="18" charset="0"/>
                <a:cs typeface="Times New Roman" pitchFamily="18" charset="0"/>
              </a:rPr>
              <a:t>приликом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i="1" dirty="0" err="1" smtClean="0">
                <a:latin typeface="Times New Roman" pitchFamily="18" charset="0"/>
                <a:cs typeface="Times New Roman" pitchFamily="18" charset="0"/>
              </a:rPr>
              <a:t>конверзије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i="1" dirty="0" err="1" smtClean="0">
                <a:latin typeface="Times New Roman" pitchFamily="18" charset="0"/>
                <a:cs typeface="Times New Roman" pitchFamily="18" charset="0"/>
              </a:rPr>
              <a:t>кап→честица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i="1" dirty="0" err="1" smtClean="0">
                <a:latin typeface="Times New Roman" pitchFamily="18" charset="0"/>
                <a:cs typeface="Times New Roman" pitchFamily="18" charset="0"/>
              </a:rPr>
              <a:t>током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i="1" dirty="0" err="1" smtClean="0">
                <a:latin typeface="Times New Roman" pitchFamily="18" charset="0"/>
                <a:cs typeface="Times New Roman" pitchFamily="18" charset="0"/>
              </a:rPr>
              <a:t>процеса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i="1" dirty="0" err="1" smtClean="0">
                <a:latin typeface="Times New Roman" pitchFamily="18" charset="0"/>
                <a:cs typeface="Times New Roman" pitchFamily="18" charset="0"/>
              </a:rPr>
              <a:t>спреј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i="1" dirty="0" err="1" smtClean="0">
                <a:latin typeface="Times New Roman" pitchFamily="18" charset="0"/>
                <a:cs typeface="Times New Roman" pitchFamily="18" charset="0"/>
              </a:rPr>
              <a:t>пиролизе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43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ласификација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основу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начина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декомпозиције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аеросола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атмосферском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притиску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None/>
            </a:pPr>
            <a:endParaRPr lang="sr-Cyrl-RS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None/>
            </a:pPr>
            <a:r>
              <a:rPr lang="sr-Cyrl-RS" b="1" i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Класична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метода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спреј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пиролизе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CSP 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Classical Spray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Pyrolysis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базира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употреби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проточног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цевног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реактора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топлим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зидом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Смештањем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цевног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реактора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електрични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извор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топлотне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енергије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цевне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пећи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топлотних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зона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подешавањем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температурног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режима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преноса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топлоте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зид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цевног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реактора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затим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преноса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топлоте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испаравање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растварача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преципитацију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прекурсора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доводи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хемијске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реакције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крајњи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резултат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чврсту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44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Синтеза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пламену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FSP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 Flame Spray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Pyrolysis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ствар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ује 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већи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температурни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градијент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смањ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задржавања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реакционој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зони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еросол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млазницом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распршује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директно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пламен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топлота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сагоревања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пламена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преноси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Синтеза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самосагоревањем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раствора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(Spray Combustion Synthesis)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одификацију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спреј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пиролизе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одифик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хемије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прекурсорског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компоненат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разлажу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егзотермно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температуру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поред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топлоте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преноси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зида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цеви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утиче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енталпија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сагоревања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горивне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компоненте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унутар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Горива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уреа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глицин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итд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.),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поред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тога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топлоту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додатно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утичу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морфологију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контролисане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хидролизе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мењајући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pH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45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резултат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запреминску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преципитацију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нивоу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даље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формирању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пуних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Само-одрживи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пламени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реактори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(Self Sustaining Flame Reactors)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базирају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методи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сагоревања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емулзије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формира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додавањем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горивне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компоненте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прекурсорски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формираној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водено-уљаној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емулзији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сагоревање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уљане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топлоту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неопходну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конверзију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прекурсора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Избором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различитих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начина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декомпозиције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аеросола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контролисати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задржавања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реакционој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зони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брзину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загревања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односно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хлађења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46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lvl="0" algn="just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Сакупљање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наночестица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термички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третман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карактеризација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Постоје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различите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конструкције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таложника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испиралица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филтера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поставити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излазу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лектростатички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таложник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најоптималнији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сакупљања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финих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најмањи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губи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очувањ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фазног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састава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чистоће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наночестица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пиролиз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ом 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остварују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брзине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загревања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хлађења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задржавања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(&lt;30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секунди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накнадни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термички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третман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синтетисаних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неопходан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циљу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контроле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фазног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састава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Термичким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третманом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обезбеђује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боља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кристалност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добијених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утиче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побољшање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њихових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функционалних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карактеристика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47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off-line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карактеризациј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представља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испитивање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структурних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карактеристика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методом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дифракције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X-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зрака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(XRD),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испитивање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морфолошко-структурних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карактеристика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помоћу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скенирајуће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трансмисионе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електронске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микроскопије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(SEM, TEM).  </a:t>
            </a: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добијање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наноструктурних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прахова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методом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спреј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пиролизе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мерење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расподеле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извршити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реалном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времену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on-line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повезивањем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уређаја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улазу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излазу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цевног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реактора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Карактеристике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наночестица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добијених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спреј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пиролизом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Структура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слаби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агломерат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микро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порозних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сферичних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Субструктура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сферичних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таква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сачињене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примарних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ентитета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јаких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агрегата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међусобно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везаних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тродимензионалне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„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мреже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“.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48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феричне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називају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секундарним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примарне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ентитети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сферичне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сачињене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. </a:t>
            </a: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Примарне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настају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нуклеације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колизије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коалесценције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преципитације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декомпозиције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нивоу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међусобно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комбинују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држе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формирајући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сферичне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агломерате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односно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секундарне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примарних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зависи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примењеног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температурно-временског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режима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карактеристика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самог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49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B0A5785-5F27-457E-9B18-8C56B398449C}" type="slidenum">
              <a:rPr lang="sr-Cyrl-CS"/>
              <a:pPr>
                <a:defRPr/>
              </a:pPr>
              <a:t>5</a:t>
            </a:fld>
            <a:endParaRPr lang="sr-Cyrl-C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интез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наноструктурних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чврстој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течној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гасовитај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фази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Оваквом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поделом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обухваћене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конвенционалне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синтезе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реакциј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чврстој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фази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авремене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синтезе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реакциј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течној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дисперзном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систему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sz="18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1800" i="1" dirty="0" err="1" smtClean="0">
                <a:latin typeface="Times New Roman" pitchFamily="18" charset="0"/>
                <a:cs typeface="Times New Roman" pitchFamily="18" charset="0"/>
              </a:rPr>
              <a:t>Схематски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i="1" dirty="0" err="1" smtClean="0">
                <a:latin typeface="Times New Roman" pitchFamily="18" charset="0"/>
                <a:cs typeface="Times New Roman" pitchFamily="18" charset="0"/>
              </a:rPr>
              <a:t>приказ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i="1" dirty="0" err="1" smtClean="0">
                <a:latin typeface="Times New Roman" pitchFamily="18" charset="0"/>
                <a:cs typeface="Times New Roman" pitchFamily="18" charset="0"/>
              </a:rPr>
              <a:t>систематизације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i="1" dirty="0" err="1" smtClean="0">
                <a:latin typeface="Times New Roman" pitchFamily="18" charset="0"/>
                <a:cs typeface="Times New Roman" pitchFamily="18" charset="0"/>
              </a:rPr>
              <a:t>различитих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i="1" dirty="0" err="1" smtClean="0">
                <a:latin typeface="Times New Roman" pitchFamily="18" charset="0"/>
                <a:cs typeface="Times New Roman" pitchFamily="18" charset="0"/>
              </a:rPr>
              <a:t>метода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i="1" dirty="0" err="1" smtClean="0">
                <a:latin typeface="Times New Roman" pitchFamily="18" charset="0"/>
                <a:cs typeface="Times New Roman" pitchFamily="18" charset="0"/>
              </a:rPr>
              <a:t>добијања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i="1" dirty="0" err="1" smtClean="0">
                <a:latin typeface="Times New Roman" pitchFamily="18" charset="0"/>
                <a:cs typeface="Times New Roman" pitchFamily="18" charset="0"/>
              </a:rPr>
              <a:t>наноструктурних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i="1" dirty="0" err="1" smtClean="0">
                <a:latin typeface="Times New Roman" pitchFamily="18" charset="0"/>
                <a:cs typeface="Times New Roman" pitchFamily="18" charset="0"/>
              </a:rPr>
              <a:t>прахова</a:t>
            </a:r>
            <a:endParaRPr lang="sr-Cyrl-RS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CS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високим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температурама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интензивнија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дифузија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чврстој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услед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коалесценције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синтеровања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примарних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чврсте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агломерате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малом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специфичном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површином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нижим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температурама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коалесценција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синтеровање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спорије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поређењу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колизијом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формирају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агломерате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специфичном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површином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Структура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добијених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методом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спреј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пиролизе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50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Величина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ути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че променом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експериментални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услова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спреј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пиролизе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модификацијом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постоје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концепта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добијање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величино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marL="457200" indent="-457200" algn="just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Концепт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једна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кап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→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једна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(SDSP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концепт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је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условљена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типом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атомизације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расподелом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концентрацијом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прекурсорског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).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дво-флуидн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ултразвучн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атомизер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условљава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формирање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полидисперзних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микронских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субмикронских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лектроспреј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јају 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монодисперзне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нанодимензионалне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смањењем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концентрације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прекурсорског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ути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че 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смањење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51</a:t>
            </a:fld>
            <a:endParaRPr lang="sr-Cyrl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Cyrl-RS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Концепт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једна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кап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→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(SDMP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концепт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одификациј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прекурсорског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директном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добијању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нанометарских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М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огуће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следеће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опције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а.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Синтеза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самосагоревањем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раствора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Додавање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горива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алкохоли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уреа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сахароза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прекурсорски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његов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декомпозициј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високо-температурним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реакторима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реакцијом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сагоревања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б.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Аеросол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декомпозиција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потпомогнута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солима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(SASP - Salt Assisted Spray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Pyrolysis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вођење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соли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дистрибуира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површини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нанокристалита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примарних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спреч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формирање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чврстих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агломерата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обијају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сферичне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секундарне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њиховим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накнадним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испирањем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врши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издвајање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примарних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52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Морфологија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утицај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функционалне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карактеристике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њихову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технолошку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Поред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сферичних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пуних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могу се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формира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шупље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неправилних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облика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морфологију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ути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следећи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параметри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карактеристике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прекурсора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растворљивост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проток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струје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носећег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гаса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задржавања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унутар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реактора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брзина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испаравања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растварача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температура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неправилних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уколико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температура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синтезе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изнад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тачке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топљења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53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54</a:t>
            </a:fld>
            <a:endParaRPr lang="sr-Cyrl-CS"/>
          </a:p>
        </p:txBody>
      </p:sp>
      <p:sp>
        <p:nvSpPr>
          <p:cNvPr id="6" name="Rectangle 5"/>
          <p:cNvSpPr/>
          <p:nvPr/>
        </p:nvSpPr>
        <p:spPr>
          <a:xfrm>
            <a:off x="683568" y="5949280"/>
            <a:ext cx="76328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Шематски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приказ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наночестица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добијених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спреј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пиролизи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Моделовање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Комплексност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сагледати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посматрањем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дешавају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нивоу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marL="457200" indent="-457200" algn="just">
              <a:buNone/>
            </a:pPr>
            <a:r>
              <a:rPr lang="sr-Cyrl-RS" b="1" i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испаравање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спреј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пиролизе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ледећих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испаравање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растварача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површине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дифузија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растварача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површине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околну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гаса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смањење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формирање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температурног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градијента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дифузија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центру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преципитација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уколико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постоји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концентрациони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градијент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прекурсора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унутар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површинске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преципитације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случају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хомогене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расподеле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концентрације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запремини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запреминске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преципитације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55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сушење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подразумева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дифузију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заостале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течне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исталоженог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прекурсора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декомпозиција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прекурсорске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соли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наступа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течна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растварача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уклоњена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Подразумева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термичку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дисоцијацију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соли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једињења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чврст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фаз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 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гасовити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продукти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синтеровање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смањења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порозности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унутар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услед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појаве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синтеровања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нивоу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примарних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>
              <a:buNone/>
            </a:pP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Процеси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нивоу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честице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током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процеса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спреј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пиролизе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роблем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и: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комплексност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самог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дешава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нивоу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посматрати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изоловано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већ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узети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обзир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чињеница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дешавају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аеросолу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постоји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интеракција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односно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међусобни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утицај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56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F3DC810-CB6B-41DC-8043-A566A942E139}" type="slidenum">
              <a:rPr lang="sr-Cyrl-CS"/>
              <a:pPr>
                <a:defRPr/>
              </a:pPr>
              <a:t>6</a:t>
            </a:fld>
            <a:endParaRPr lang="sr-Cyrl-CS"/>
          </a:p>
        </p:txBody>
      </p:sp>
      <p:sp>
        <p:nvSpPr>
          <p:cNvPr id="13315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None/>
            </a:pP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Конвенционалан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добијања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наноструктурних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прахова</a:t>
            </a:r>
            <a:r>
              <a:rPr lang="sr-Cyrl-RS" i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реакција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чврстој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фази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овођење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чврстих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прекурсорских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компонената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оксида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соли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метала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близак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међусобни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контакт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њихово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мешање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млевење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накнадни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термички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третман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високим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температурама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интензивирања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дифузије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атома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јона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приликом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хемијске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реакције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Дифузија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атома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зависи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температуре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реакције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контактне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површине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граници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прекурсорских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компонената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рисуство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нечистоћа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дефеката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граници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значајни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фактори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утичу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дифузије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1ACCBDE-C1AE-44E6-B063-94C560ACAF40}" type="slidenum">
              <a:rPr lang="sr-Cyrl-CS"/>
              <a:pPr>
                <a:defRPr/>
              </a:pPr>
              <a:t>7</a:t>
            </a:fld>
            <a:endParaRPr lang="sr-Cyrl-CS"/>
          </a:p>
        </p:txBody>
      </p:sp>
      <p:sp>
        <p:nvSpPr>
          <p:cNvPr id="14339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млевења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мешања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понављају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оквиру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термичког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третмана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кључни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аспекта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мешања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нанометарском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нивоу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обезбеђивању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активне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контактне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површине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случај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немају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могућност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контроле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зрна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инхибитори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повишеним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температурама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формирања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зрна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Недостатак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методе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еакција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захтева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дуго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загревања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високе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температуре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неопходност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извођења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комбинацији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накнадним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млевењем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разбиле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синтероване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могућем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онечишћењу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негативно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утиче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функционалане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карактеристике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D1AEC0D-9A48-4204-9FC4-AAA404E24503}" type="slidenum">
              <a:rPr lang="sr-Cyrl-CS"/>
              <a:pPr>
                <a:defRPr/>
              </a:pPr>
              <a:t>8</a:t>
            </a:fld>
            <a:endParaRPr lang="sr-Cyrl-CS"/>
          </a:p>
        </p:txBody>
      </p:sp>
      <p:sp>
        <p:nvSpPr>
          <p:cNvPr id="1536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Нежељена својства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хемијска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нехомогеност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агломерисаност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прахова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формирањe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димезија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односу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реакцију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чврстој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синтезе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течној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гасној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значајну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предност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обзиром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дифузије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бржи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неколико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редова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односу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чврсту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фазу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обезбеђује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синтеза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наноструктурних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нижим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температурама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синтезе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односу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температуре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приликом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реакције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чврстој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102255D-F2C8-4C3E-8F30-3A2DD3B5516E}" type="slidenum">
              <a:rPr lang="sr-Cyrl-CS"/>
              <a:pPr>
                <a:defRPr/>
              </a:pPr>
              <a:t>9</a:t>
            </a:fld>
            <a:endParaRPr lang="sr-Cyrl-CS"/>
          </a:p>
        </p:txBody>
      </p:sp>
      <p:sp>
        <p:nvSpPr>
          <p:cNvPr id="16387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етод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синтезе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течној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marL="457200" indent="-457200" algn="just">
              <a:buNone/>
            </a:pP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1. П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реципитација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копреципитација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Синтеза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керамичких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ормирање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нерастворних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хидроксида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накнадним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термичким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третманом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услед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дехидратације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разлагања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формирају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жељени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оксиди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Прахови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добијени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методом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сачињени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нанометарских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неправилних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појаву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агломерата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Wingdings" pitchFamily="2" charset="2"/>
              <a:buChar char="Ø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. С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ол-гел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Реакцијом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хидролизе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прекурсорски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преводи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колоидни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сол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којег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затим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формира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гел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добијени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гелови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накнадно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суше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жаре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Температурни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третман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неопходан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једнофазни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прахови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жељеног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састава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кристалне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структуре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riel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2748</TotalTime>
  <Words>4341</Words>
  <Application>Microsoft Office PowerPoint</Application>
  <PresentationFormat>On-screen Show (4:3)</PresentationFormat>
  <Paragraphs>570</Paragraphs>
  <Slides>56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7" baseType="lpstr">
      <vt:lpstr>Oriel</vt:lpstr>
      <vt:lpstr>   ФАРМАЦЕУТСКА ТЕХНОЛОГИЈА 2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НОВЕ МЕТОДЕ ПРИМЕНЕ ЛЕКОВА 1   ВЕЖБА 1 Биофармација</dc:title>
  <dc:creator>marina;ANA</dc:creator>
  <cp:lastModifiedBy>Maca</cp:lastModifiedBy>
  <cp:revision>269</cp:revision>
  <dcterms:created xsi:type="dcterms:W3CDTF">2009-10-01T09:12:18Z</dcterms:created>
  <dcterms:modified xsi:type="dcterms:W3CDTF">2017-08-26T09:36:25Z</dcterms:modified>
</cp:coreProperties>
</file>